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9"/>
  </p:notesMasterIdLst>
  <p:sldIdLst>
    <p:sldId id="286" r:id="rId3"/>
    <p:sldId id="300" r:id="rId4"/>
    <p:sldId id="299" r:id="rId5"/>
    <p:sldId id="268" r:id="rId6"/>
    <p:sldId id="271" r:id="rId7"/>
    <p:sldId id="291" r:id="rId8"/>
    <p:sldId id="292" r:id="rId9"/>
    <p:sldId id="293" r:id="rId10"/>
    <p:sldId id="294" r:id="rId11"/>
    <p:sldId id="272" r:id="rId12"/>
    <p:sldId id="256" r:id="rId13"/>
    <p:sldId id="257" r:id="rId14"/>
    <p:sldId id="258" r:id="rId15"/>
    <p:sldId id="260" r:id="rId16"/>
    <p:sldId id="263" r:id="rId17"/>
    <p:sldId id="261" r:id="rId18"/>
    <p:sldId id="262" r:id="rId19"/>
    <p:sldId id="267" r:id="rId20"/>
    <p:sldId id="289" r:id="rId21"/>
    <p:sldId id="295" r:id="rId22"/>
    <p:sldId id="269" r:id="rId23"/>
    <p:sldId id="275" r:id="rId24"/>
    <p:sldId id="283" r:id="rId25"/>
    <p:sldId id="277" r:id="rId26"/>
    <p:sldId id="290" r:id="rId27"/>
    <p:sldId id="28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6B7E-2EE0-43A3-A580-D7B123C2D0D5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48A0B-D22D-417D-8E2C-6EA295DE46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338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48A0B-D22D-417D-8E2C-6EA295DE46C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879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48A0B-D22D-417D-8E2C-6EA295DE46C0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42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48A0B-D22D-417D-8E2C-6EA295DE46C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240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48A0B-D22D-417D-8E2C-6EA295DE46C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13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37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61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35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78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28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23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201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24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36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28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52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526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6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6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82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92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31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75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44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4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1BBB2-4087-498D-9BA1-AEDDDFAAB65C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46A5-DA67-4C90-A36C-9B8456613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1BBB2-4087-498D-9BA1-AEDDDFAAB6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46A5-DA67-4C90-A36C-9B84566130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5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25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atarcartoon.ru/multfilmy-po-motivam-skazok-abdully-alisha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lish.ru/nechkebi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85.233.77.7/cgi/zgate.exe?ACTION=follow&amp;SESSION_ID=5356&amp;TERM=%D0%90%D0%BB%D0%B8%D1%88,%20%D0%90%D0%B1%D0%B4%D1%83%D0%BB%D0%BB%D0%B0%5b1,1004,4,101%5d&amp;LANG=rus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lish.ru/boyaka_neboyaka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9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lish.ru/boltlivaya_utka" TargetMode="Externa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tatarcartoon.ru/multfilmy-po-motivam-skazok-abdully-alisha" TargetMode="External"/><Relationship Id="rId2" Type="http://schemas.openxmlformats.org/officeDocument/2006/relationships/hyperlink" Target="http://alish.ru/hvosty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alish.ru/virtualnyi_muzei" TargetMode="External"/><Relationship Id="rId5" Type="http://schemas.openxmlformats.org/officeDocument/2006/relationships/hyperlink" Target="http://alish.ru/library" TargetMode="External"/><Relationship Id="rId4" Type="http://schemas.openxmlformats.org/officeDocument/2006/relationships/hyperlink" Target="http://alish.ru/biografiya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alish.ru/library" TargetMode="External"/><Relationship Id="rId1" Type="http://schemas.openxmlformats.org/officeDocument/2006/relationships/slideLayout" Target="../slideLayouts/slideLayout6.xml"/><Relationship Id="rId5" Type="http://schemas.openxmlformats.org/officeDocument/2006/relationships/slide" Target="slide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2.jpeg"/><Relationship Id="rId7" Type="http://schemas.openxmlformats.org/officeDocument/2006/relationships/slide" Target="slide9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alish.ru/virtualnyi_muzei" TargetMode="External"/><Relationship Id="rId5" Type="http://schemas.openxmlformats.org/officeDocument/2006/relationships/slide" Target="slide6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alish.ru/pismo_zheny" TargetMode="External"/><Relationship Id="rId13" Type="http://schemas.openxmlformats.org/officeDocument/2006/relationships/hyperlink" Target="http://alish.ru/letuchaya_mysh" TargetMode="External"/><Relationship Id="rId3" Type="http://schemas.openxmlformats.org/officeDocument/2006/relationships/hyperlink" Target="http://alish.ru/vstrecha" TargetMode="External"/><Relationship Id="rId7" Type="http://schemas.openxmlformats.org/officeDocument/2006/relationships/hyperlink" Target="http://alish.ru/vsled_nemeckomy_samoletu" TargetMode="External"/><Relationship Id="rId12" Type="http://schemas.openxmlformats.org/officeDocument/2006/relationships/hyperlink" Target="http://alish.ru/kakoy_budet_smert" TargetMode="External"/><Relationship Id="rId17" Type="http://schemas.openxmlformats.org/officeDocument/2006/relationships/image" Target="../media/image19.png"/><Relationship Id="rId2" Type="http://schemas.openxmlformats.org/officeDocument/2006/relationships/hyperlink" Target="http://alish.ru/skuchy_po_rodine" TargetMode="External"/><Relationship Id="rId16" Type="http://schemas.openxmlformats.org/officeDocument/2006/relationships/hyperlink" Target="http://alish.ru/tretya_osen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alish.ru/ne_zhdi" TargetMode="External"/><Relationship Id="rId11" Type="http://schemas.openxmlformats.org/officeDocument/2006/relationships/hyperlink" Target="http://alish.ru/zvezda" TargetMode="External"/><Relationship Id="rId5" Type="http://schemas.openxmlformats.org/officeDocument/2006/relationships/hyperlink" Target="http://alish.ru/vstrecha_s_solncem" TargetMode="External"/><Relationship Id="rId15" Type="http://schemas.openxmlformats.org/officeDocument/2006/relationships/hyperlink" Target="http://alish.ru/pesnya_o_sebe" TargetMode="External"/><Relationship Id="rId10" Type="http://schemas.openxmlformats.org/officeDocument/2006/relationships/hyperlink" Target="http://alish.ru/dikie_gusi" TargetMode="External"/><Relationship Id="rId4" Type="http://schemas.openxmlformats.org/officeDocument/2006/relationships/hyperlink" Target="http://alish.ru/otchizna" TargetMode="External"/><Relationship Id="rId9" Type="http://schemas.openxmlformats.org/officeDocument/2006/relationships/hyperlink" Target="http://alish.ru/zhene" TargetMode="External"/><Relationship Id="rId14" Type="http://schemas.openxmlformats.org/officeDocument/2006/relationships/hyperlink" Target="http://alish.ru/dva_sy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39741"/>
            <a:ext cx="918051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216" y="3573016"/>
            <a:ext cx="2220684" cy="30047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84722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067">
            <a:off x="2822808" y="4280036"/>
            <a:ext cx="2964479" cy="26199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7312" y="384253"/>
            <a:ext cx="7920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a typeface="+mj-ea"/>
                <a:cs typeface="+mj-cs"/>
              </a:rPr>
              <a:t>«Всё свое творчество желаю </a:t>
            </a:r>
            <a:r>
              <a:rPr lang="ru-RU" sz="4400" b="1" dirty="0" smtClean="0">
                <a:solidFill>
                  <a:srgbClr val="FF0000"/>
                </a:solidFill>
                <a:ea typeface="+mj-ea"/>
                <a:cs typeface="+mj-cs"/>
              </a:rPr>
              <a:t>           </a:t>
            </a:r>
          </a:p>
          <a:p>
            <a:r>
              <a:rPr lang="ru-RU" sz="4400" b="1" dirty="0">
                <a:solidFill>
                  <a:srgbClr val="FF0000"/>
                </a:solidFill>
                <a:ea typeface="+mj-ea"/>
                <a:cs typeface="+mj-cs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ea typeface="+mj-ea"/>
                <a:cs typeface="+mj-cs"/>
              </a:rPr>
              <a:t>        посвятить </a:t>
            </a:r>
            <a:r>
              <a:rPr lang="ru-RU" sz="4400" b="1" dirty="0">
                <a:solidFill>
                  <a:srgbClr val="FF0000"/>
                </a:solidFill>
                <a:ea typeface="+mj-ea"/>
                <a:cs typeface="+mj-cs"/>
              </a:rPr>
              <a:t>детям»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52889" y="1661355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“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Бөтен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иҗатымны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балаларга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</a:p>
          <a:p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багышларга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телим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”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776" y="3965291"/>
            <a:ext cx="375813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</a:rPr>
              <a:t>Электронный путеводитель по творчеству Абдуллы </a:t>
            </a:r>
            <a:r>
              <a:rPr lang="ru-RU" b="1" dirty="0" err="1" smtClean="0">
                <a:solidFill>
                  <a:prstClr val="black"/>
                </a:solidFill>
              </a:rPr>
              <a:t>Алиша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</a:p>
          <a:p>
            <a:pPr lvl="0"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</a:rPr>
              <a:t>для учащихся 1-4 классов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734242" y="122643"/>
            <a:ext cx="74295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Управление образования Исполнительного комитета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Нижнекамского муниципального района Республики Татарстан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043608" y="6294569"/>
            <a:ext cx="20716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Нижнекамск, 2021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78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25" y="47667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«Хороший  урок, шалуну пошёл в прок…»</a:t>
            </a:r>
            <a:r>
              <a:rPr lang="ru-RU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Лучше всего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А.Алишу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удавались сказки. В них он добрый волшебник – лукавый и мудрый, интересный и остроумный. Его книги переиздавались несколько раз на русском и татарском языках.</a:t>
            </a:r>
          </a:p>
          <a:p>
            <a:pPr marL="457200" lvl="1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Предлагаем тебе познакомиться с ними.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7" descr="bird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9" y="5448616"/>
            <a:ext cx="1409369" cy="129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9" descr="blbir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476672"/>
            <a:ext cx="1239837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11m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5643578"/>
            <a:ext cx="1066500" cy="90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3357562"/>
            <a:ext cx="1296144" cy="17834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594210"/>
            <a:ext cx="1306287" cy="1851014"/>
          </a:xfrm>
          <a:prstGeom prst="rect">
            <a:avLst/>
          </a:prstGeom>
          <a:ln w="6350" cap="sq">
            <a:solidFill>
              <a:srgbClr val="5B9BD5">
                <a:lumMod val="75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440" y="3655928"/>
            <a:ext cx="1256891" cy="172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7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630616" cy="1368151"/>
          </a:xfrm>
        </p:spPr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Абдулла.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Сказки / А.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Н.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Хазиахметов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; сост. Л.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Гиззатуллина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; под ред. Л.А.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Гиззатуллина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.— Казань :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2008 .— 61, [2] c. :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цв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ил. — 6+ 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>
                <a:hlinkClick r:id="rId3"/>
              </a:rPr>
              <a:t>http://tatarcartoon.ru/multfilmy-po-motivam-skazok-abdully-alisha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2276872"/>
            <a:ext cx="4248472" cy="3271111"/>
          </a:xfrm>
        </p:spPr>
        <p:txBody>
          <a:bodyPr>
            <a:noAutofit/>
          </a:bodyPr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написал много детских сказок: «Пчела и Оса», «Кто самый сильный?», «Гусенок и лебеденок», «Воробей-хвастун», «Храбрец и трусишка», «Болтливая утка», «Зайчишка» и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1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…Эти сказки вошли в этот сборник. Сказки А. </a:t>
            </a:r>
            <a:r>
              <a:rPr lang="ru-RU" sz="16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Алиша</a:t>
            </a:r>
            <a:r>
              <a:rPr lang="ru-RU" sz="1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учат читателей видеть плохое и хорошее в жизни, отличать добро от зла, учат трудолюбию,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</a:rPr>
              <a:t>уважать и любить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старших,</a:t>
            </a:r>
            <a:r>
              <a:rPr lang="ru-RU" sz="1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быть доброжелательными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</a:rPr>
              <a:t>.</a:t>
            </a:r>
            <a:r>
              <a:rPr lang="ru-RU" sz="1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_from_C\Desktop\nbrt_tatarica_Inv_F_1664415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9" y="1916832"/>
            <a:ext cx="2543983" cy="3417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1\Desktop\шаблоны презентаций\b4a3c653ae58ddb2b96bd00536fb0620.png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5661248"/>
            <a:ext cx="1008112" cy="838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29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357298"/>
            <a:ext cx="2816127" cy="3754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Абдулла.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Нечкәбил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әкият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/ А.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рәс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 И.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Әхмәдиев 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.— Казан : Татарстан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нәшрияты</a:t>
            </a:r>
            <a: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2005 .— 24 б</a:t>
            </a:r>
            <a:br>
              <a:rPr lang="ru-RU" sz="20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book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5616" y="5168116"/>
            <a:ext cx="986983" cy="90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851920" y="1916832"/>
            <a:ext cx="4320480" cy="17526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Нечкебиль</a:t>
            </a:r>
            <a:endParaRPr lang="ru-RU" sz="6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-Вставайте, вставайте! Пора за дело приниматься!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Пчелы по одной, не спеша, стали  выбираться на крылечко. Раньше всех выпорхнула  взволнованная  </a:t>
            </a:r>
            <a:r>
              <a:rPr lang="ru-RU" sz="6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Нечкебиль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Ей показалось, что она спала долго и опоздала в луга.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Долго, очень долго летела </a:t>
            </a:r>
            <a:r>
              <a:rPr lang="ru-RU" sz="6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Нечкебиль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Она осторожно садилась на цветок, и сердце ее замирало от счастья. Пчелка старательно собирала мед.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 добрая сказка о  трудолюбии и доброте.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5" y="1956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Абдулла.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Пчела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оса: Сказка. /на тат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рус и англ.  яз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.– Казань: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Татармультфильм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2015.- 12с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1700808"/>
            <a:ext cx="5040560" cy="3240360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Пчела и Оса</a:t>
            </a:r>
          </a:p>
          <a:p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Повелитель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Цветов бросил во все страны  клич:- Кто  изготовит лучший сосуд для хранения меда, тот  получит награду.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Пчела и оса  тоже  решили получить награду. Трудолюбивая   Пчела работала и днем и ночью. А ленивая Оса - чуть солнышко пригреет, ее уже на сон клонит.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кто же получит заслуженную награду? Об этом можно узнать прочитав сказку.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Добрая сказка   учит тому, что нужно быть  трудолюбивым и старательным!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2633663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Библиотека\Downloads\fram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24765"/>
            <a:ext cx="1525969" cy="194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9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17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9776" y="188640"/>
            <a:ext cx="8204448" cy="1080120"/>
          </a:xfrm>
        </p:spPr>
        <p:txBody>
          <a:bodyPr>
            <a:normAutofit fontScale="90000"/>
          </a:bodyPr>
          <a:lstStyle/>
          <a:p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Абдулла Хвосты: Сказка. Адаптированное издание 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/на тат. рус и англ.  яз.– Казань: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Татарское Детское Издательство, 2016.- 32с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1500174"/>
            <a:ext cx="4458226" cy="193651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6400" b="1" dirty="0" smtClean="0">
                <a:solidFill>
                  <a:schemeClr val="tx1"/>
                </a:solidFill>
                <a:latin typeface="Times New Roman"/>
              </a:rPr>
              <a:t>                                       Хвосты</a:t>
            </a:r>
          </a:p>
          <a:p>
            <a:pPr algn="just">
              <a:lnSpc>
                <a:spcPct val="120000"/>
              </a:lnSpc>
            </a:pPr>
            <a:endParaRPr lang="ru-RU" sz="6400" b="1" dirty="0" smtClean="0">
              <a:solidFill>
                <a:schemeClr val="tx1"/>
              </a:solidFill>
              <a:latin typeface="Times New Roman"/>
            </a:endParaRPr>
          </a:p>
          <a:p>
            <a:pPr algn="just">
              <a:lnSpc>
                <a:spcPct val="120000"/>
              </a:lnSpc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Чудесная 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сказка-притча «Хвосты», «</a:t>
            </a:r>
            <a:r>
              <a:rPr lang="ru-RU" sz="6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Койрыклар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 из таких историй. Когда-то очень давно 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животные жили без хвостов. Но однажды звери решили ими обзавестись. А как получилось, что у лисы хвост оказался длинным и пушистым, а у слона коротким и тонким, и почему у зайчика хвостик такой маленький, вы узнаете, прочитав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эту книгу. 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882393" cy="3889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Библиотека\Downloads\frame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4786322"/>
            <a:ext cx="1463317" cy="186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21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6633"/>
            <a:ext cx="8424936" cy="1008112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Абдулла.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Храбрец и Трусишка: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Сказка. /на тат. рус и англ.  яз.– Казань: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Татармультфильм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2015.- 12с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1500174"/>
            <a:ext cx="4536504" cy="367240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Храбрец и Трусишка</a:t>
            </a: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 о  храбром  коте и  трусливом кролике по имени Трусишка. Он боялся всего: мышонка, собаки и даже своей тени, а Храбрец всегда его успокаивал и защищал.</a:t>
            </a:r>
          </a:p>
          <a:p>
            <a:pPr algn="just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сказке говорится о том, что нельзя  быть трусливым, нужно уметь защищать себя и других.</a:t>
            </a:r>
          </a:p>
          <a:p>
            <a:pPr algn="just"/>
            <a:endParaRPr lang="ru-R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1"/>
            <a:ext cx="2943225" cy="4000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ook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9703" y="5183777"/>
            <a:ext cx="989557" cy="9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42910" y="6143644"/>
            <a:ext cx="3274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http://alish.ru/boyaka_neboyaka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88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" y="-635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4525" y="116632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Абдулла.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Воробей-хвастун: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Сказка. /на тат. рус и англ.  яз.– Казань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:-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Татармультфильм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2015.- 12с.</a:t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1704630"/>
            <a:ext cx="4824536" cy="17526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                      Воробей-хвастун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Главный герой сказки «Воробей хвастун» – старый воробей, который не перестаёт хвастаться и придумывать про себя небылицы, которые рассказывает своим соседям-скворцам.… … А всё почему? А это вы узнаете , если прочитаете эту сказку.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6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Сказка 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«Хвастливый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воробей» 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 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тому, что хвастовство до добра не доводит, нужно быть скромным.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6" t="3700" r="7019" b="3405"/>
          <a:stretch/>
        </p:blipFill>
        <p:spPr bwMode="auto">
          <a:xfrm>
            <a:off x="683568" y="1365967"/>
            <a:ext cx="3168352" cy="4292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Библиотека\Downloads\frame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20552"/>
            <a:ext cx="2311370" cy="231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00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1" y="-22783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108012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Абдулла.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Сертотмас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үрдәк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әкият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/ А.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рәс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Т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Хаҗиәхмәтов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.— Казан : "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Раннур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нәшрияты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2000 .— 12 б.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64223" y="1700808"/>
            <a:ext cx="3979611" cy="249783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Болтливая утка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7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Болтливая утка» – это увлекательное и поучительное произведение, героями которого являются очаровательные домашние животные. 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 учит бережно хранить 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тайну, держать язык за зубами, не доверять незнакомцам. Учит думать о том, что говоришь и кому 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говоришь, предусмотрительности и  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осторожности. </a:t>
            </a:r>
            <a:endParaRPr lang="ru-RU" sz="72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700808"/>
            <a:ext cx="2238245" cy="3417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8172400" y="6239572"/>
            <a:ext cx="546360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6286520"/>
            <a:ext cx="3014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http://alish.ru/boltlivaya_utka</a:t>
            </a:r>
            <a:endParaRPr lang="ru-RU" dirty="0"/>
          </a:p>
        </p:txBody>
      </p:sp>
      <p:pic>
        <p:nvPicPr>
          <p:cNvPr id="8" name="Picture 3" descr="book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5286388"/>
            <a:ext cx="989557" cy="9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820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Разгадай ребус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6706" t="49258" r="26112" b="28487"/>
          <a:stretch>
            <a:fillRect/>
          </a:stretch>
        </p:blipFill>
        <p:spPr bwMode="auto">
          <a:xfrm>
            <a:off x="1142977" y="1546002"/>
            <a:ext cx="2714644" cy="102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41437" t="49724" r="8838" b="29558"/>
          <a:stretch>
            <a:fillRect/>
          </a:stretch>
        </p:blipFill>
        <p:spPr bwMode="auto">
          <a:xfrm>
            <a:off x="1142976" y="2786058"/>
            <a:ext cx="2786082" cy="92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 l="24606" t="49178" r="23343" b="26655"/>
          <a:stretch>
            <a:fillRect/>
          </a:stretch>
        </p:blipFill>
        <p:spPr bwMode="auto">
          <a:xfrm>
            <a:off x="1142976" y="3929066"/>
            <a:ext cx="2692663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 l="33517" t="50550" r="31265" b="28198"/>
          <a:stretch>
            <a:fillRect/>
          </a:stretch>
        </p:blipFill>
        <p:spPr bwMode="auto">
          <a:xfrm>
            <a:off x="1214414" y="5214950"/>
            <a:ext cx="2071702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715008" y="5286388"/>
            <a:ext cx="9989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Оса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2928934"/>
            <a:ext cx="1646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Пчела 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4071942"/>
            <a:ext cx="21146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Воробей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1714488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Заяц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47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Отгадай сказку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" t="8102" r="3475" b="5219"/>
          <a:stretch/>
        </p:blipFill>
        <p:spPr bwMode="auto">
          <a:xfrm>
            <a:off x="1043608" y="978002"/>
            <a:ext cx="6126480" cy="546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88224" y="6021288"/>
            <a:ext cx="164423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tt-RU" sz="2400" b="1" dirty="0">
                <a:solidFill>
                  <a:srgbClr val="C00000"/>
                </a:solidFill>
                <a:ea typeface="Calibri"/>
                <a:cs typeface="Times New Roman"/>
              </a:rPr>
              <a:t>Два петуха</a:t>
            </a:r>
            <a:endParaRPr lang="ru-RU" sz="24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01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29208" y="152636"/>
            <a:ext cx="8229600" cy="30963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</a:rPr>
              <a:t>Здравствуй, юный читатель!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Предлагаем  тебе познакомиться с жизнью и творчеством татарского детского  писателя Абдуллы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Его книги научат тебя видеть хорошее в  жизни, любить природу, хранить тайны и уважать взрослых.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В нашем путеводителе ты увидишь такие значки:</a:t>
            </a:r>
          </a:p>
          <a:p>
            <a:pPr marL="0" indent="0"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-  можешь прочитать книгу 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-  посмотреть мультфильм</a:t>
            </a: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Желаем тебе познавательного путешествия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571612"/>
            <a:ext cx="646113" cy="591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2214554"/>
            <a:ext cx="669946" cy="56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9128" y="3356992"/>
            <a:ext cx="5742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cs typeface="Times New Roman" pitchFamily="18" charset="0"/>
              </a:rPr>
              <a:t>                     </a:t>
            </a:r>
            <a:r>
              <a:rPr lang="ru-RU" sz="2000" b="1" dirty="0" err="1" smtClean="0">
                <a:solidFill>
                  <a:srgbClr val="0000FF"/>
                </a:solidFill>
                <a:cs typeface="Times New Roman" pitchFamily="18" charset="0"/>
              </a:rPr>
              <a:t>Ис</a:t>
            </a:r>
            <a:r>
              <a:rPr lang="tt-RU" sz="2000" b="1" dirty="0">
                <a:solidFill>
                  <a:srgbClr val="0000FF"/>
                </a:solidFill>
                <a:cs typeface="Times New Roman" pitchFamily="18" charset="0"/>
              </a:rPr>
              <a:t>әнме, яш</a:t>
            </a:r>
            <a:r>
              <a:rPr lang="ru-RU" sz="2000" b="1" dirty="0">
                <a:solidFill>
                  <a:srgbClr val="0000FF"/>
                </a:solidFill>
                <a:cs typeface="Times New Roman" pitchFamily="18" charset="0"/>
              </a:rPr>
              <a:t>ь </a:t>
            </a:r>
            <a:r>
              <a:rPr lang="ru-RU" sz="2000" b="1" dirty="0" err="1">
                <a:solidFill>
                  <a:srgbClr val="0000FF"/>
                </a:solidFill>
                <a:cs typeface="Times New Roman" pitchFamily="18" charset="0"/>
              </a:rPr>
              <a:t>китап</a:t>
            </a:r>
            <a:r>
              <a:rPr lang="ru-RU" sz="20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cs typeface="Times New Roman" pitchFamily="18" charset="0"/>
              </a:rPr>
              <a:t>укучы</a:t>
            </a:r>
            <a:r>
              <a:rPr lang="ru-RU" sz="2000" b="1" dirty="0">
                <a:solidFill>
                  <a:srgbClr val="0000FF"/>
                </a:solidFill>
                <a:cs typeface="Times New Roman" pitchFamily="18" charset="0"/>
              </a:rPr>
              <a:t>!</a:t>
            </a:r>
            <a:br>
              <a:rPr lang="ru-RU" sz="2000" b="1" dirty="0">
                <a:solidFill>
                  <a:srgbClr val="0000FF"/>
                </a:solidFill>
                <a:cs typeface="Times New Roman" pitchFamily="18" charset="0"/>
              </a:rPr>
            </a:br>
            <a:endParaRPr lang="ru-RU" sz="20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448" y="3710935"/>
            <a:ext cx="8640960" cy="3445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Сиңа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татар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балалар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язучысы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Абдулла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Алишның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тормышы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һәм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иҗаты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белән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танышырга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тәкъдим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итәбез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Аның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китаплары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сине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тормышта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яхшыны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күрергә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табигатьне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яратырга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серләрне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сакларга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һәм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өлкәннәрне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хөрмәт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итәргә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өйрәтәчәк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	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</a:t>
            </a:r>
            <a:r>
              <a:rPr lang="ru-RU" sz="16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Безнең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күрсәткечтә син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шушы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билгеләрне күрерсәң</a:t>
            </a:r>
            <a:r>
              <a:rPr lang="ru-RU" sz="16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                 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            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-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китап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укый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аласын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	                   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            -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мульфильм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карый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аласын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                                 Без </a:t>
            </a:r>
            <a:r>
              <a:rPr lang="ru-RU" sz="16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сиңа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күңелле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сәяхәт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телибез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!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4929198"/>
            <a:ext cx="646113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5572140"/>
            <a:ext cx="73818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28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8577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Викторина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714356"/>
            <a:ext cx="2743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Кто такой Абдулла </a:t>
            </a:r>
            <a:r>
              <a:rPr lang="ru-RU" dirty="0" err="1" smtClean="0">
                <a:solidFill>
                  <a:srgbClr val="C00000"/>
                </a:solidFill>
              </a:rPr>
              <a:t>Алиш</a:t>
            </a:r>
            <a:r>
              <a:rPr lang="ru-RU" dirty="0" smtClean="0">
                <a:solidFill>
                  <a:srgbClr val="C00000"/>
                </a:solidFill>
              </a:rPr>
              <a:t>?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1071546"/>
            <a:ext cx="465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FF"/>
                </a:solidFill>
              </a:rPr>
              <a:t>Детский татарский писатель, поет, сказочник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357298"/>
            <a:ext cx="3413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Как звал пчелу с тонкой талией?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1643050"/>
            <a:ext cx="1247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rgbClr val="0000FF"/>
                </a:solidFill>
              </a:rPr>
              <a:t>Нечкебиль</a:t>
            </a:r>
            <a:endParaRPr lang="ru-RU" dirty="0" smtClean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928802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Повелитель цветов кому разрешает собирать из всех цветов мёд?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2214554"/>
            <a:ext cx="1378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Пчеле </a:t>
            </a:r>
            <a:r>
              <a:rPr lang="ru-RU" dirty="0" smtClean="0">
                <a:solidFill>
                  <a:srgbClr val="0000FF"/>
                </a:solidFill>
              </a:rPr>
              <a:t>и </a:t>
            </a:r>
            <a:r>
              <a:rPr lang="ru-RU" dirty="0" smtClean="0">
                <a:solidFill>
                  <a:srgbClr val="0000FF"/>
                </a:solidFill>
              </a:rPr>
              <a:t>Осе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2500306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Среди домашних животных, какое самое болтливое?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5984" y="2786058"/>
            <a:ext cx="665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Утка.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3000372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Вот если лишние останутся хвосты, тебе я занесу. Из какой сказки эти слова?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3571876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«Хвосты</a:t>
            </a:r>
            <a:r>
              <a:rPr lang="ru-RU" dirty="0" smtClean="0">
                <a:solidFill>
                  <a:srgbClr val="0000FF"/>
                </a:solidFill>
              </a:rPr>
              <a:t>» 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3857628"/>
            <a:ext cx="3599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C00000"/>
                </a:solidFill>
              </a:rPr>
              <a:t>Какой урок шалуну пошёл </a:t>
            </a:r>
            <a:r>
              <a:rPr lang="ru-RU" dirty="0" smtClean="0">
                <a:solidFill>
                  <a:srgbClr val="C00000"/>
                </a:solidFill>
              </a:rPr>
              <a:t>в прок</a:t>
            </a:r>
            <a:r>
              <a:rPr lang="ru-RU" dirty="0" smtClean="0">
                <a:solidFill>
                  <a:srgbClr val="C00000"/>
                </a:solidFill>
              </a:rPr>
              <a:t>?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43108" y="4143380"/>
            <a:ext cx="3990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FF"/>
                </a:solidFill>
              </a:rPr>
              <a:t>«Хороший урок шалуну пошёл </a:t>
            </a:r>
            <a:r>
              <a:rPr lang="ru-RU" dirty="0" smtClean="0">
                <a:solidFill>
                  <a:srgbClr val="0000FF"/>
                </a:solidFill>
              </a:rPr>
              <a:t>в прок</a:t>
            </a:r>
            <a:r>
              <a:rPr lang="ru-RU" dirty="0" smtClean="0">
                <a:solidFill>
                  <a:srgbClr val="0000FF"/>
                </a:solidFill>
              </a:rPr>
              <a:t>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4500570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 сказке “Гусёнок и утёнок” почему продавцы не дали гусёнку велосипед?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50006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Мало кушал, поздно ложился спать, не играл на озере. Поэтому был мал, и лапки у него не - доставали до педалей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7" name="Стрелка вправо 16">
            <a:hlinkClick r:id="rId2" action="ppaction://hlinksldjump"/>
          </p:cNvPr>
          <p:cNvSpPr/>
          <p:nvPr/>
        </p:nvSpPr>
        <p:spPr>
          <a:xfrm>
            <a:off x="8001024" y="6000768"/>
            <a:ext cx="500066" cy="413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17" descr="bird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5357826"/>
            <a:ext cx="1409369" cy="129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9" descr="blbir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476672"/>
            <a:ext cx="1239837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11m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4429132"/>
            <a:ext cx="1066500" cy="90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Сказки     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752" y="1340768"/>
            <a:ext cx="496855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Два петуха  Лошади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Пчела и оса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Бояка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небояка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Гусёнок и лебедёнок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Скворцы и старый воробей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Глупый зайчонок  Котенок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Болтливая утка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Путешественники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Хвосты  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Нечкебиль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Кто самый сильный?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Бай и батрак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Староста 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черт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3857628"/>
            <a:ext cx="2428860" cy="24472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81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Рассказы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700808"/>
            <a:ext cx="4572000" cy="26407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Дорогой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подарок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Чем занимаются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люди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Кому надо, а кому не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над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Дядя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рабочий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Огненное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яичко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Как я училась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считать</a:t>
            </a:r>
            <a:endParaRPr lang="ru-RU" sz="1200" b="1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Берлин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>
              <a:ea typeface="Calibri"/>
              <a:cs typeface="Times New Roman"/>
            </a:endParaRPr>
          </a:p>
        </p:txBody>
      </p:sp>
      <p:pic>
        <p:nvPicPr>
          <p:cNvPr id="6" name="Picture 2" descr="C:\Users\1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929066"/>
            <a:ext cx="3393955" cy="243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трелка вниз 2">
            <a:hlinkClick r:id="rId3" action="ppaction://hlinksldjump"/>
          </p:cNvPr>
          <p:cNvSpPr/>
          <p:nvPr/>
        </p:nvSpPr>
        <p:spPr>
          <a:xfrm rot="16200000">
            <a:off x="6985643" y="6362330"/>
            <a:ext cx="484632" cy="4892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2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-298814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200" dirty="0"/>
          </a:p>
          <a:p>
            <a:r>
              <a:rPr lang="ru-RU" sz="1200" dirty="0"/>
              <a:t> 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44824"/>
            <a:ext cx="43204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1996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Лябиба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Ихсанова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1996.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Шаукат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Галиев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1997. Роберт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Миннуллин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1997. Рустам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Мингалим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1998.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Хакимзян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Халиков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1999. Газета «Сабантуй»  (гл. редактор– писатель Ляля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Гимадеева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2000.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Лябиб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Лерон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2000.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Рашит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Башар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2001.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Джаудат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Дарзаман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2002. Роза Хафизова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2002.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Галимзян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Гильманов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2003.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Илсияр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Сункишева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2003.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Рафис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Курбан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2004.Марзия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Тарземан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2004.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Йолдуз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Шарапова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2004. Издательство «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» (директор –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Мударрис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Валиев)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2005.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Анас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Хасанов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2005.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Энже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Муэминова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2005. Журнал «Салават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купере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2348879"/>
            <a:ext cx="30243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2006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Равил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Рахмани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2006. Журнал «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Ялкын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2006. Татарское книжное издательство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2007. Алмаз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Гимадиев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2008.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Вакиф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Нуриев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2008. Театр кукол «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2009.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Бика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Рәхимова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2010. Дания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Гайнутдинова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2010.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Музагит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Ахметзанов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2011.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Фанис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Яруллин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2011.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Фарсель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Зиятдинов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2012.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Накип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Каштанов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2013. Султан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Шамси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2014.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Хабир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Ибрагим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2015.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Файруза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Муслимова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2016.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Халим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Заляй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2017.Ленар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Шәех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2018.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Факил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Амак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(Сафин)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Нурия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Сайяр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60648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Премия имени Абдуллы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Алиша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/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Литературная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премия в области детской и юношеской литературы, учрежденная Министерством культуры Республики Татарстан и  Союзом писателей Республики Татарстан. Присуждается за произведения в области детской литературы (проза, поэзия, драматургия, критика и публицистика), изданные за последние три года, а также за активную деятельность по пропаганде современной дет­ской литературы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20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390166" cy="864096"/>
          </a:xfrm>
        </p:spPr>
        <p:txBody>
          <a:bodyPr>
            <a:normAutofit fontScale="90000"/>
          </a:bodyPr>
          <a:lstStyle/>
          <a:p>
            <a:pPr algn="l"/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>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Литература об Абдулле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Алише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1.Абдулле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на его родине установлен памятник // Новая жизнь.-2001 -28 сент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.-С.1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2.Алишев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Тарихчы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үткән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юл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// Юлдаш.-2001.-№4.-С. 1-2.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3.Алишева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Ф. И писатель, и герой // Новая жизнь.-2008.-12 сент. -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4-5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4.Ахметова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Ф. В памяти, в сердце, в душе: К 90 -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со дня рождения А.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// Новая жизнь.-1998.-2 июня.- С.4-5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5.Ахтамзян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А., Измайлов Р. «Я сделал все, что мог, а песню допоете...» // Казань.-2004.-№11-12.-С.137-149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6.Баранова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Г. Все свое творчество хочу посвятить детям// Новая жизнь -2000.-22 сент.-С. 7.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7.Встреча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 земляками// Новая жизнь.-2005.-26 окт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.-С.1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8.«И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буду жить в своем народе» // Новая жизнь.-2008.-12 сент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5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9.Максимова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Н. «И каждый вздох - тебе!»: К 95 -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со дня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рождегния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А.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// Новая жизнь.-2003.-12 сент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.-С.2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10.Он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ушел в забытье // Новая жизнь.- 2008.-26 сент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.-С.1-2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11.Памяти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Абдуллы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// Новая жизнь.-2008.-19 сент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.-С.1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12.Самаркин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А. На дивных берегах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Актая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// Новая жизнь.-2008.-12 сент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13.Самаркин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А. На родине писателя: К 90 -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со дня рождения А.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// Новая жизнь.-1998.-25 авг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.-С.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4-5.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14.Сентябрь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истории татар и Татарстана: К 100-летию со дня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рожденияА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// Татарстан.-2008.-№8.-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С.15-16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16.Черепанов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М. «Стыдливо за спиной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...»: К 100-летию А.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// Татарстан.-2008.-№9.-С. 44-45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22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Использованные интернет ресурсы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824802"/>
            <a:ext cx="2101857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http://alish.ru/hvosty</a:t>
            </a:r>
            <a:endParaRPr lang="ru-RU" sz="12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2214554"/>
            <a:ext cx="5112568" cy="85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http</a:t>
            </a:r>
            <a:r>
              <a:rPr lang="ru-RU" u="sng" dirty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://</a:t>
            </a:r>
            <a:r>
              <a:rPr lang="ru-RU" u="sng" dirty="0" smtClean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tatarcartoon.ru/multfilmy-po-motivam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err="1" smtClean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skazok-abdully-alisha</a:t>
            </a:r>
            <a:r>
              <a:rPr lang="ru-RU" dirty="0" smtClean="0">
                <a:ea typeface="Calibri"/>
                <a:cs typeface="Times New Roman"/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28574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4"/>
              </a:rPr>
              <a:t>http://alish.ru/biografiya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70183" y="4003065"/>
            <a:ext cx="2191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http://alish.ru/library</a:t>
            </a: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000496" y="3214686"/>
            <a:ext cx="21431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Биография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А.Алиша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500562" y="3643314"/>
            <a:ext cx="32146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Виртуальный музей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А.Алиша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857620" y="1928802"/>
            <a:ext cx="2500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А.Алиш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сказка «Хвосты»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715008" y="2357430"/>
            <a:ext cx="35718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Мультфильмы по сказкам 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Алиша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571868" y="4000504"/>
            <a:ext cx="4572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Электронная библиотека произведений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А.Алиша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3714744" y="2786058"/>
            <a:ext cx="34289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Мультфильмы по сказкам 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Алиша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63772" y="3614613"/>
            <a:ext cx="3142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http://alish.ru/virtualnyi_muzei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06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026"/>
            <a:ext cx="8064896" cy="4320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30"/>
              </a:spcBef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Электронный путеводитель по творчеству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Bef>
                <a:spcPts val="430"/>
              </a:spcBef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Абдуллы </a:t>
            </a:r>
            <a:r>
              <a:rPr lang="ru-RU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Всё свое творчество желаю посвятить детям»/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Бөтен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иҗатымны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балаларга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багышларга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телим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spcAft>
                <a:spcPts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подготовили: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Башкеева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Т.Л.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педагог- библиотекарь МБОУ «СОШ №10» НМР РТ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Гурьянова С.А.  заведующая библиотекой МАОУ «Надежда» НМР РТ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Карпова Т.В.  педагог- библиотекарь МБОУ «СОШ №31» НМР РТ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Рахимова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педагог- библиотекарь МБОУ «СОШ №16» НМР РТ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11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Содержание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1 </a:t>
            </a:r>
            <a:r>
              <a:rPr lang="ru-RU" sz="2800" dirty="0" smtClean="0">
                <a:solidFill>
                  <a:srgbClr val="0000FF"/>
                </a:solidFill>
                <a:hlinkClick r:id="rId2" action="ppaction://hlinksldjump"/>
              </a:rPr>
              <a:t>Биография</a:t>
            </a:r>
            <a:r>
              <a:rPr lang="ru-RU" sz="2800" dirty="0" smtClean="0">
                <a:solidFill>
                  <a:srgbClr val="0000FF"/>
                </a:solidFill>
              </a:rPr>
              <a:t> </a:t>
            </a:r>
            <a:endParaRPr lang="ru-RU" sz="1200" dirty="0" smtClean="0">
              <a:solidFill>
                <a:srgbClr val="0000FF"/>
              </a:solidFill>
            </a:endParaRPr>
          </a:p>
          <a:p>
            <a:endParaRPr lang="ru-RU" sz="1200" dirty="0" smtClean="0">
              <a:solidFill>
                <a:srgbClr val="0000FF"/>
              </a:solidFill>
            </a:endParaRPr>
          </a:p>
          <a:p>
            <a:pPr lvl="0"/>
            <a:r>
              <a:rPr lang="ru-RU" sz="2800" dirty="0" smtClean="0">
                <a:solidFill>
                  <a:srgbClr val="0000FF"/>
                </a:solidFill>
              </a:rPr>
              <a:t>2</a:t>
            </a:r>
            <a:r>
              <a:rPr lang="ru-RU" sz="2800" dirty="0">
                <a:solidFill>
                  <a:srgbClr val="0000FF"/>
                </a:solidFill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hlinkClick r:id="rId3" action="ppaction://hlinksldjump"/>
              </a:rPr>
              <a:t>Электронная книжная выставка</a:t>
            </a:r>
            <a:endParaRPr lang="ru-RU" sz="2800" dirty="0" smtClean="0">
              <a:solidFill>
                <a:srgbClr val="0000FF"/>
              </a:solidFill>
            </a:endParaRPr>
          </a:p>
          <a:p>
            <a:r>
              <a:rPr lang="ru-RU" sz="2800" dirty="0" smtClean="0">
                <a:solidFill>
                  <a:srgbClr val="0000FF"/>
                </a:solidFill>
              </a:rPr>
              <a:t>3 </a:t>
            </a:r>
            <a:r>
              <a:rPr lang="ru-RU" sz="2800" dirty="0" smtClean="0">
                <a:solidFill>
                  <a:srgbClr val="0000FF"/>
                </a:solidFill>
                <a:hlinkClick r:id="rId4" action="ppaction://hlinksldjump"/>
              </a:rPr>
              <a:t>Игры</a:t>
            </a:r>
            <a:endParaRPr lang="ru-RU" sz="1600" dirty="0" smtClean="0">
              <a:solidFill>
                <a:srgbClr val="0000FF"/>
              </a:solidFill>
            </a:endParaRPr>
          </a:p>
          <a:p>
            <a:r>
              <a:rPr lang="ru-RU" sz="2800" dirty="0" smtClean="0">
                <a:solidFill>
                  <a:srgbClr val="0000FF"/>
                </a:solidFill>
              </a:rPr>
              <a:t>4.</a:t>
            </a:r>
            <a:r>
              <a:rPr lang="ru-RU" sz="2800" dirty="0">
                <a:solidFill>
                  <a:srgbClr val="0000FF"/>
                </a:solidFill>
              </a:rPr>
              <a:t> </a:t>
            </a:r>
            <a:r>
              <a:rPr lang="ru-RU" sz="2800" dirty="0">
                <a:solidFill>
                  <a:srgbClr val="0000FF"/>
                </a:solidFill>
                <a:hlinkClick r:id="rId5" action="ppaction://hlinksldjump"/>
              </a:rPr>
              <a:t>Книги </a:t>
            </a:r>
            <a:r>
              <a:rPr lang="ru-RU" sz="2800" dirty="0" err="1" smtClean="0">
                <a:solidFill>
                  <a:srgbClr val="0000FF"/>
                </a:solidFill>
                <a:hlinkClick r:id="rId5" action="ppaction://hlinksldjump"/>
              </a:rPr>
              <a:t>А.Алиша</a:t>
            </a:r>
            <a:endParaRPr lang="ru-RU" sz="2800" dirty="0" smtClean="0">
              <a:solidFill>
                <a:srgbClr val="0000FF"/>
              </a:solidFill>
              <a:hlinkClick r:id="rId5" action="ppaction://hlinksldjump"/>
            </a:endParaRPr>
          </a:p>
          <a:p>
            <a:r>
              <a:rPr lang="ru-RU" sz="2800" dirty="0" smtClean="0">
                <a:solidFill>
                  <a:srgbClr val="0000FF"/>
                </a:solidFill>
                <a:hlinkClick r:id="rId5" action="ppaction://hlinksldjump"/>
              </a:rPr>
              <a:t>5</a:t>
            </a:r>
            <a:r>
              <a:rPr lang="ru-RU" sz="2800" u="sng" dirty="0" smtClean="0">
                <a:solidFill>
                  <a:srgbClr val="0000FF"/>
                </a:solidFill>
                <a:hlinkClick r:id="rId5" action="ppaction://hlinksldjump"/>
              </a:rPr>
              <a:t>.  </a:t>
            </a:r>
            <a:r>
              <a:rPr lang="ru-RU" sz="2800" u="sng" dirty="0" smtClean="0">
                <a:solidFill>
                  <a:srgbClr val="0000FF"/>
                </a:solidFill>
                <a:hlinkClick r:id="rId5" action="ppaction://hlinksldjump"/>
              </a:rPr>
              <a:t>В помощь педагогу и библиотекарю </a:t>
            </a:r>
            <a:endParaRPr lang="ru-RU" sz="1600" u="sng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800" u="sng" dirty="0" smtClean="0">
                <a:solidFill>
                  <a:srgbClr val="0000FF"/>
                </a:solidFill>
                <a:hlinkClick r:id="rId5" action="ppaction://hlinksldjump"/>
              </a:rPr>
              <a:t>  </a:t>
            </a:r>
            <a:endParaRPr lang="ru-RU" sz="2800" u="sng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4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Биография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412776"/>
            <a:ext cx="3687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" name="Picture 3" descr="book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429264"/>
            <a:ext cx="792088" cy="72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794487"/>
            <a:ext cx="2088232" cy="2930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CC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786050" y="2143116"/>
            <a:ext cx="5912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8200966" y="6270839"/>
            <a:ext cx="489204" cy="326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2276872"/>
            <a:ext cx="5040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далёком 1908 году 15 сентября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небольшой деревне Каюки родился татарский детский писатель Абдулла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С детства он любил слушать сказки и старинные предания, которые ему рассказывали родители. Уже тогда он знал много книг наизусть. А став взрослым, Абдулла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сам стал писать для детей интересные и поучительные книги.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44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19256" cy="6529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«И</a:t>
            </a:r>
            <a:r>
              <a:rPr lang="ru-RU" b="1" dirty="0" smtClean="0">
                <a:solidFill>
                  <a:srgbClr val="C00000"/>
                </a:solidFill>
              </a:rPr>
              <a:t>, жизнь отдав за Родину свою,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Погибнем за святое дело</a:t>
            </a:r>
            <a:r>
              <a:rPr lang="ru-RU" b="1" dirty="0" smtClean="0">
                <a:solidFill>
                  <a:srgbClr val="C00000"/>
                </a:solidFill>
              </a:rPr>
              <a:t>!»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dirty="0" smtClean="0"/>
              <a:t>                                            </a:t>
            </a:r>
            <a:r>
              <a:rPr lang="ru-RU" sz="2700" b="1" i="1" dirty="0" err="1" smtClean="0">
                <a:solidFill>
                  <a:srgbClr val="C00000"/>
                </a:solidFill>
              </a:rPr>
              <a:t>А.Алиш</a:t>
            </a:r>
            <a:endParaRPr lang="ru-RU" sz="27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147248" cy="377728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492896"/>
            <a:ext cx="666767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Писатель Абдулла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1941 году ушел на войну. А в октябре раненый он попал в плен. Но даже там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продолжал писать свои стихи и сказки. Вражеские лагеря, голод, болезни не сломили его. До последних дней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оставался предан своей Родине. В 1944 году детский писатель был казнен фашистами в концлагере.</a:t>
            </a:r>
          </a:p>
          <a:p>
            <a:pPr lvl="0"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15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АБДУЛЛА АЛИШ –ПИСАТЕЛЬ И ГЕРОЙ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_from_C\Desktop\kauki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473457" cy="185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_from_C\Desktop\31df518c012f5ec1f1e2951d82c2b9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 t="1697" r="7973" b="7435"/>
          <a:stretch/>
        </p:blipFill>
        <p:spPr bwMode="auto">
          <a:xfrm>
            <a:off x="3275856" y="1052736"/>
            <a:ext cx="2353056" cy="359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6" t="60292" r="25139" b="14068"/>
          <a:stretch/>
        </p:blipFill>
        <p:spPr bwMode="auto">
          <a:xfrm>
            <a:off x="5940152" y="4306824"/>
            <a:ext cx="2465592" cy="12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33864" y="1484784"/>
            <a:ext cx="333062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333333"/>
                </a:solidFill>
                <a:latin typeface="Helvetica Neue"/>
              </a:rPr>
              <a:t>“</a:t>
            </a: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Мы и в неволе – все равно в бою,</a:t>
            </a:r>
            <a:br>
              <a:rPr lang="ru-RU" sz="1400" b="1" dirty="0">
                <a:solidFill>
                  <a:srgbClr val="333333"/>
                </a:solidFill>
                <a:latin typeface="Helvetica Neue"/>
              </a:rPr>
            </a:b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Чтоб ни случилось, смерть мы встретим смело,</a:t>
            </a:r>
            <a:br>
              <a:rPr lang="ru-RU" sz="1400" b="1" dirty="0">
                <a:solidFill>
                  <a:srgbClr val="333333"/>
                </a:solidFill>
                <a:latin typeface="Helvetica Neue"/>
              </a:rPr>
            </a:b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И, жизнь отдав за Родину свою,</a:t>
            </a:r>
            <a:br>
              <a:rPr lang="ru-RU" sz="1400" b="1" dirty="0">
                <a:solidFill>
                  <a:srgbClr val="333333"/>
                </a:solidFill>
                <a:latin typeface="Helvetica Neue"/>
              </a:rPr>
            </a:b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Погибнем за ее святое дело!”</a:t>
            </a:r>
          </a:p>
          <a:p>
            <a:pPr algn="r"/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(“Какою будет смерть” А. </a:t>
            </a:r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Алиш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)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94" y="3906190"/>
            <a:ext cx="1658974" cy="239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2462080" y="2964781"/>
            <a:ext cx="504057" cy="537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hlinkClick r:id="rId6" action="ppaction://hlinksldjump"/>
              </a:rPr>
              <a:t>1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Овал 7">
            <a:hlinkClick r:id="rId7" action="ppaction://hlinksldjump"/>
          </p:cNvPr>
          <p:cNvSpPr/>
          <p:nvPr/>
        </p:nvSpPr>
        <p:spPr>
          <a:xfrm>
            <a:off x="6300192" y="5843513"/>
            <a:ext cx="648072" cy="5543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hlinkClick r:id="rId7" action="ppaction://hlinksldjump"/>
              </a:rPr>
              <a:t>3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Овал 8">
            <a:hlinkClick r:id="rId8" action="ppaction://hlinksldjump"/>
          </p:cNvPr>
          <p:cNvSpPr/>
          <p:nvPr/>
        </p:nvSpPr>
        <p:spPr>
          <a:xfrm>
            <a:off x="2380912" y="5840049"/>
            <a:ext cx="720080" cy="626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8189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Музей А. </a:t>
            </a:r>
            <a:r>
              <a:rPr lang="ru-RU" sz="1800" b="1" dirty="0" err="1">
                <a:solidFill>
                  <a:srgbClr val="FF0000"/>
                </a:solidFill>
                <a:latin typeface="Arial"/>
                <a:ea typeface="+mn-ea"/>
                <a:cs typeface="+mn-cs"/>
              </a:rPr>
              <a:t>Алиша</a:t>
            </a:r>
            <a:r>
              <a:rPr lang="ru-RU" sz="18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 при </a:t>
            </a:r>
            <a:r>
              <a:rPr lang="ru-RU" sz="1800" b="1" dirty="0" err="1">
                <a:solidFill>
                  <a:srgbClr val="FF0000"/>
                </a:solidFill>
                <a:latin typeface="Arial"/>
                <a:ea typeface="+mn-ea"/>
                <a:cs typeface="+mn-cs"/>
              </a:rPr>
              <a:t>Каюковской</a:t>
            </a:r>
            <a:r>
              <a:rPr lang="ru-RU" sz="18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 сельской библиотеке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AutoShape 2" descr="https://vbolgar.ru/wp-content/uploads/2016/02/2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8" name="Picture 4" descr="D:\_from_C\Desktop\k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3" y="1484784"/>
            <a:ext cx="2952328" cy="220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221088"/>
            <a:ext cx="2951972" cy="221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57620" y="17144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333333"/>
                </a:solidFill>
                <a:latin typeface="Arial"/>
              </a:rPr>
              <a:t>Музей А.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Алиша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при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Каюковской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сельской библиотеке начал функционировать с 1973 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года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.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 </a:t>
            </a:r>
            <a:endParaRPr lang="ru-RU" dirty="0">
              <a:solidFill>
                <a:srgbClr val="333333"/>
              </a:solidFill>
              <a:latin typeface="Arial"/>
            </a:endParaRPr>
          </a:p>
          <a:p>
            <a:pPr algn="just"/>
            <a:r>
              <a:rPr lang="ru-RU" dirty="0">
                <a:solidFill>
                  <a:srgbClr val="333333"/>
                </a:solidFill>
                <a:latin typeface="Arial"/>
              </a:rPr>
              <a:t>В музее представлены экспонаты, которые были подарены родственниками А.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Алиша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: сыном А.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Алишевым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и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племяницей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И.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Сункишевой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и писателями.</a:t>
            </a:r>
          </a:p>
        </p:txBody>
      </p:sp>
      <p:pic>
        <p:nvPicPr>
          <p:cNvPr id="1030" name="Picture 6" descr="D:\_from_C\Desktop\m_kauki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24" y="5030391"/>
            <a:ext cx="1878040" cy="14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hlinkClick r:id="rId5" action="ppaction://hlinksldjump"/>
          </p:cNvPr>
          <p:cNvSpPr/>
          <p:nvPr/>
        </p:nvSpPr>
        <p:spPr>
          <a:xfrm>
            <a:off x="3851920" y="6093296"/>
            <a:ext cx="576064" cy="555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hlinkClick r:id="rId5" action="ppaction://hlinksldjump"/>
              </a:rPr>
              <a:t>1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1934" y="1071546"/>
            <a:ext cx="3142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http://alish.ru/virtualnyi_muzei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40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Последнее письмо </a:t>
            </a:r>
            <a:r>
              <a:rPr lang="ru-RU" sz="2800" b="1" dirty="0" err="1">
                <a:solidFill>
                  <a:srgbClr val="FF0000"/>
                </a:solidFill>
                <a:latin typeface="Arial"/>
                <a:ea typeface="+mn-ea"/>
                <a:cs typeface="+mn-cs"/>
              </a:rPr>
              <a:t>Алиша</a:t>
            </a:r>
            <a:r>
              <a:rPr lang="ru-RU" sz="28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 родным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580526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333333"/>
                </a:solidFill>
                <a:latin typeface="Arial"/>
              </a:rPr>
              <a:t>Последнее письмо </a:t>
            </a:r>
            <a:r>
              <a:rPr lang="ru-RU" sz="1400" dirty="0" err="1">
                <a:solidFill>
                  <a:srgbClr val="333333"/>
                </a:solidFill>
                <a:latin typeface="Arial"/>
              </a:rPr>
              <a:t>Алиша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 родным из тюрьмы, 1944 год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3074" name="Picture 2" descr="D:\_from_C\Desktop\poslednee_p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2502024" cy="360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1340768"/>
            <a:ext cx="47240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333333"/>
                </a:solidFill>
                <a:latin typeface="Arial"/>
              </a:rPr>
              <a:t>«Дорогая мама! Посылаю тебе пламенный привет с пожеланием крепкого здоровья. Итак, мама, мы стоим у преддверья дальних дорог. Знаю, велико твое горе, но будь спокойна, жив буду-вернусь. Будет еще радостная встреча, соберутся все родные.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Arial"/>
              </a:rPr>
              <a:t>Мама, есть у меня к тебе большая и последняя просьба: дорогих моих крошек – детей приласкай и заботься о них, как обо мне, навещай наших. За </a:t>
            </a:r>
            <a:r>
              <a:rPr lang="ru-RU" sz="1400" dirty="0" err="1">
                <a:solidFill>
                  <a:srgbClr val="333333"/>
                </a:solidFill>
                <a:latin typeface="Arial"/>
              </a:rPr>
              <a:t>Галимзяна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 не беспокойся, он ведь работает в штабе. За </a:t>
            </a:r>
            <a:r>
              <a:rPr lang="ru-RU" sz="1400" dirty="0" err="1">
                <a:solidFill>
                  <a:srgbClr val="333333"/>
                </a:solidFill>
                <a:latin typeface="Arial"/>
              </a:rPr>
              <a:t>Гаптери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 тоже не беспокойся. Добро, живи в спокойствии, да пусть не покинут нас твои святые пожелания. Привет </a:t>
            </a:r>
            <a:r>
              <a:rPr lang="ru-RU" sz="1400" dirty="0" err="1">
                <a:solidFill>
                  <a:srgbClr val="333333"/>
                </a:solidFill>
                <a:latin typeface="Arial"/>
              </a:rPr>
              <a:t>Марьяму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 и всем  родным. Если от </a:t>
            </a:r>
            <a:r>
              <a:rPr lang="ru-RU" sz="1400" dirty="0" err="1">
                <a:solidFill>
                  <a:srgbClr val="333333"/>
                </a:solidFill>
                <a:latin typeface="Arial"/>
              </a:rPr>
              <a:t>Мубарака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 будет письмо, пришлите ответ немедленно. Не следует тамошних людей заставлять слишком долго ждать. Если письмо мое дойдет до вас, в тот же день напиши ответ.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Arial"/>
              </a:rPr>
              <a:t>Ну ладно, мама. До свидания. Обнимаю тебя и целую. Твой сын. 6 августа 1941 года.</a:t>
            </a:r>
          </a:p>
        </p:txBody>
      </p:sp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753544" y="4797152"/>
            <a:ext cx="576064" cy="626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2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2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Стихи </a:t>
            </a:r>
            <a:r>
              <a:rPr lang="ru-RU" b="1" dirty="0" err="1" smtClean="0">
                <a:solidFill>
                  <a:srgbClr val="FF0000"/>
                </a:solidFill>
              </a:rPr>
              <a:t>А.Алиша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11080"/>
            <a:ext cx="33843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333333"/>
                </a:solidFill>
                <a:latin typeface="Arial"/>
              </a:rPr>
              <a:t>В годы скитания по концлагерям и в застенках </a:t>
            </a:r>
            <a:r>
              <a:rPr lang="ru-RU" sz="1400" dirty="0" err="1">
                <a:solidFill>
                  <a:srgbClr val="333333"/>
                </a:solidFill>
                <a:latin typeface="Arial"/>
              </a:rPr>
              <a:t>Моабитской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 тюрьмы поэт создал свои лучшие стихи. проникнутые жгучей ненавистью к врагу, преданностью Родине, любовью к родному </a:t>
            </a:r>
            <a:r>
              <a:rPr lang="ru-RU" sz="1400" dirty="0" smtClean="0">
                <a:solidFill>
                  <a:srgbClr val="333333"/>
                </a:solidFill>
                <a:latin typeface="Arial"/>
              </a:rPr>
              <a:t>народу. «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Arial"/>
              </a:rPr>
              <a:t>"О, Родина! Душа моя - с тобой, и каждый вздох - тебе!" - в этих строках поэта смысл его жизни, творчества и борьбы.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Arial"/>
              </a:rPr>
              <a:t>Мы предлагаем </a:t>
            </a:r>
            <a:r>
              <a:rPr lang="ru-RU" sz="1400" dirty="0" smtClean="0">
                <a:solidFill>
                  <a:srgbClr val="333333"/>
                </a:solidFill>
                <a:latin typeface="Arial"/>
              </a:rPr>
              <a:t>вашему вниманию  стихи  </a:t>
            </a:r>
            <a:r>
              <a:rPr lang="ru-RU" sz="1400" dirty="0" err="1" smtClean="0">
                <a:solidFill>
                  <a:srgbClr val="333333"/>
                </a:solidFill>
                <a:latin typeface="Arial"/>
              </a:rPr>
              <a:t>А.Алиша</a:t>
            </a:r>
            <a:r>
              <a:rPr lang="ru-RU" sz="1400" dirty="0" smtClean="0">
                <a:solidFill>
                  <a:srgbClr val="333333"/>
                </a:solidFill>
                <a:latin typeface="Arial"/>
              </a:rPr>
              <a:t>, которые </a:t>
            </a:r>
            <a:r>
              <a:rPr lang="ru-RU" sz="1400" dirty="0">
                <a:solidFill>
                  <a:srgbClr val="333333"/>
                </a:solidFill>
                <a:latin typeface="Arial"/>
              </a:rPr>
              <a:t>позволит более глубже изучить наследие писателя, почувствовать дух времени, в котором жил и творил </a:t>
            </a:r>
            <a:r>
              <a:rPr lang="ru-RU" sz="1400" dirty="0" smtClean="0">
                <a:solidFill>
                  <a:srgbClr val="333333"/>
                </a:solidFill>
                <a:latin typeface="Arial"/>
              </a:rPr>
              <a:t>поэт.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3010802"/>
            <a:ext cx="4572000" cy="338554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2"/>
              </a:rPr>
              <a:t>Скучаю по Родине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3"/>
              </a:rPr>
              <a:t>Встреча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4"/>
              </a:rPr>
              <a:t>Отчизна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5"/>
              </a:rPr>
              <a:t>Встреча с солнцем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6"/>
              </a:rPr>
              <a:t>Не жди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7"/>
              </a:rPr>
              <a:t>Вслед немецкому самолету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8"/>
              </a:rPr>
              <a:t>Письмо жены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9"/>
              </a:rPr>
              <a:t>Жене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10"/>
              </a:rPr>
              <a:t>Дикие гуси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u="sng" dirty="0">
                <a:solidFill>
                  <a:srgbClr val="993300"/>
                </a:solidFill>
                <a:latin typeface="Arial"/>
                <a:hlinkClick r:id="rId11"/>
              </a:rPr>
              <a:t>Звезда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12"/>
              </a:rPr>
              <a:t>Какою будет смерть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13"/>
              </a:rPr>
              <a:t>Летучая мышь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14"/>
              </a:rPr>
              <a:t>Есть у меня два сына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15"/>
              </a:rPr>
              <a:t>Песня о себе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4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993300"/>
                </a:solidFill>
                <a:latin typeface="Arial"/>
                <a:hlinkClick r:id="rId16"/>
              </a:rPr>
              <a:t>Третья осень</a:t>
            </a:r>
            <a:endParaRPr lang="ru-RU" sz="1400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752" y="1609726"/>
            <a:ext cx="2468563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83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1606</Words>
  <Application>Microsoft Office PowerPoint</Application>
  <PresentationFormat>Экран (4:3)</PresentationFormat>
  <Paragraphs>242</Paragraphs>
  <Slides>26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2_Тема Office</vt:lpstr>
      <vt:lpstr>Презентация PowerPoint</vt:lpstr>
      <vt:lpstr>Презентация PowerPoint</vt:lpstr>
      <vt:lpstr>Содержание </vt:lpstr>
      <vt:lpstr>Биография</vt:lpstr>
      <vt:lpstr>«И, жизнь отдав за Родину свою, Погибнем за святое дело!»                                             А.Алиш</vt:lpstr>
      <vt:lpstr>АБДУЛЛА АЛИШ –ПИСАТЕЛЬ И ГЕРОЙ</vt:lpstr>
      <vt:lpstr>Музей А. Алиша при Каюковской сельской библиотеке</vt:lpstr>
      <vt:lpstr>Последнее письмо Алиша родным</vt:lpstr>
      <vt:lpstr>Стихи А.Алиша</vt:lpstr>
      <vt:lpstr>«Хороший  урок, шалуну пошёл в прок…» </vt:lpstr>
      <vt:lpstr>Алиш Абдулла. Сказки / А. Алиш ; худож. Н. Хазиахметов ; сост. Л. Гиззатуллина ; под ред. Л.А. Гиззатуллина .— Казань : Магариф, 2008 .— 61, [2] c. : цв. ил. — 6+  http://tatarcartoon.ru/multfilmy-po-motivam-skazok-abdully-alisha</vt:lpstr>
      <vt:lpstr>Алиш Абдулла. Нечкәбил : әкият / А. Алиш ; рәс. И. Әхмәдиев .— Казан : Татарстан китап нәшрияты, 2005 .— 24 б </vt:lpstr>
      <vt:lpstr>Алиш Абдулла. Пчела и оса: Сказка. /на тат. рус и англ.  яз.– Казань: Татармультфильм, 2015.- 12с. </vt:lpstr>
      <vt:lpstr>Алиш Абдулла Хвосты: Сказка. Адаптированное издание /на тат. рус и англ.  яз.– Казань: Татарское Детское Издательство, 2016.- 32с.  </vt:lpstr>
      <vt:lpstr>Алиш Абдулла. Храбрец и Трусишка: Сказка. /на тат. рус и англ.  яз.– Казань: Татармультфильм, 2015.- 12с. </vt:lpstr>
      <vt:lpstr>Алиш Абдулла. Воробей-хвастун: Сказка. /на тат. рус и англ.  яз.– Казань:- Татармультфильм, 2015.- 12с. </vt:lpstr>
      <vt:lpstr>Алиш Абдулла. Сертотмас үрдәк : әкият / А. Алиш ; рәс.                Т. Хаҗиәхмәтов .— Казан : "Раннур" нәшрияты, 2000 .— 12 б. </vt:lpstr>
      <vt:lpstr>Разгадай ребус</vt:lpstr>
      <vt:lpstr>Отгадай сказку</vt:lpstr>
      <vt:lpstr>Викторина</vt:lpstr>
      <vt:lpstr> Сказки      </vt:lpstr>
      <vt:lpstr>Рассказы</vt:lpstr>
      <vt:lpstr> </vt:lpstr>
      <vt:lpstr>                                                 Литература об Абдулле Алише   1.Абдулле Алишу на его родине установлен памятник // Новая жизнь.-2001 -28 сент.-С.1 2.Алишев А. Тарихчы үткән юл// Юлдаш.-2001.-№4.-С. 1-2. 3.Алишева Ф. И писатель, и герой // Новая жизнь.-2008.-12 сент. - С. 4-5 4.Ахметова Ф. В памяти, в сердце, в душе: К 90 - летию со дня рождения А. Алиша // Новая жизнь.-1998.-2 июня.- С.4-5 5.Ахтамзян А., Измайлов Р. «Я сделал все, что мог, а песню допоете...» // Казань.-2004.-№11-12.-С.137-149 6.Баранова Г. Все свое творчество хочу посвятить детям// Новая жизнь -2000.-22 сент.-С. 7. 7.Встреча с земляками// Новая жизнь.-2005.-26 окт.-С.1 8.«И буду жить в своем народе» // Новая жизнь.-2008.-12 сент.-С. 5 9.Максимова Н. «И каждый вздох - тебе!»: К 95 - летию со дня рождегния А. Алиша // Новая жизнь.-2003.-12 сент.-С.2 10.Он не ушел в забытье // Новая жизнь.- 2008.-26 сент.-С.1-2 11.Памяти Абдуллы Алиша // Новая жизнь.-2008.-19 сент.-С.1 12.Самаркин А. На дивных берегах Актая // Новая жизнь.-2008.-12 сент.-С. 4 13.Самаркин А. На родине писателя: К 90 - летию со дня рождения А. Алиша // Новая жизнь.-1998.-25 авг.-С. 4-5. 14.Сентябрь в истории татар и Татарстана: К 100-летию со дня рожденияА. Алиша// Татарстан.-2008.-№8.-С.15-16 16.Черепанов М. «Стыдливо за спиной Джалиля...»: К 100-летию А. Алиша// Татарстан.-2008.-№9.-С. 44-45 </vt:lpstr>
      <vt:lpstr>Использованные интернет ресурсы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Алиш, Абдулла. Сказки / А. Алиш ; худож. Н. Хазиахметов ; сост. Л. Гиззатуллина ; под ред. Л.А. Гиззатуллина .— Казань : Магариф, 2008 .— 61, [2] c. : цв. ил. — 6+</dc:title>
  <dc:creator>306</dc:creator>
  <cp:lastModifiedBy>User</cp:lastModifiedBy>
  <cp:revision>143</cp:revision>
  <dcterms:created xsi:type="dcterms:W3CDTF">2021-02-10T06:58:31Z</dcterms:created>
  <dcterms:modified xsi:type="dcterms:W3CDTF">2021-02-17T15:35:09Z</dcterms:modified>
</cp:coreProperties>
</file>